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6" r:id="rId4"/>
    <p:sldId id="260" r:id="rId5"/>
    <p:sldId id="262" r:id="rId6"/>
    <p:sldId id="263" r:id="rId7"/>
    <p:sldId id="264" r:id="rId8"/>
    <p:sldId id="265" r:id="rId9"/>
    <p:sldId id="268" r:id="rId10"/>
    <p:sldId id="269" r:id="rId11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76" d="100"/>
          <a:sy n="76" d="100"/>
        </p:scale>
        <p:origin x="-11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D9038F-8C15-4268-8FF7-39A0467FFC53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2C8DE5-BEDD-4854-9FB6-F09DE0164F9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i-FI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0AB6AB-3308-42D6-98A0-01F9B1FC8332}" type="slidenum">
              <a:rPr lang="fi-FI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i-FI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5CC11-EF18-4763-9904-CCC536A1F58C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D4F7-28D4-4CB2-904B-AA1BF4FD12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11607-0EFA-480B-BB47-D95C92D19C73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2907B-2106-4BF9-807E-713FAFE11A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FDC55-0078-49D3-B99C-098A1BE3FABE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8F503-404D-4242-B33F-213E050C79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AE6D-8C9B-40BC-BCF0-5EBAA8574F5A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782D-2699-449A-82F1-0DC4D15AE4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9C4B-E55C-4FD2-8ADF-60442FB57857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1842-B040-4D05-ADCE-45812958403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D6C50-D357-48D2-9A09-24EB14A43FCA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44B33-A50B-4684-AFE3-0B7E60AAFA8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491A2-A929-4E23-9EE4-24743446E569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9E8E5-6B7F-4E15-B7B9-1E4A099A405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233D-B8DB-4FAD-A0BD-C4E168D6F99A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B8DD-A4F6-422E-9963-22556A50365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AC8DB-467C-4261-B542-38440A3F6E91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B72E0-4E63-44A1-8980-BBC8078CAE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7F1E3-2AAC-4E7A-A379-35CB92DF40FD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F292C-E37C-4F8C-9439-8997A54F16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B4A7A-2509-46FF-AF43-A11E6AB3EAA9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316D-B9A3-4882-BBD2-EC69B180618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C45F56-A0FE-457E-8DFA-6C33E58CC98E}" type="datetimeFigureOut">
              <a:rPr lang="fi-FI"/>
              <a:pPr>
                <a:defRPr/>
              </a:pPr>
              <a:t>30.11.2014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923FB6-293C-4D92-A6FC-806FC6D0E84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Hyvinvointia kestävästi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400" dirty="0" smtClean="0"/>
              <a:t>Tuuli </a:t>
            </a:r>
            <a:r>
              <a:rPr lang="fi-FI" sz="2400" dirty="0" err="1" smtClean="0"/>
              <a:t>Hirvilammi</a:t>
            </a:r>
            <a:endParaRPr lang="fi-FI" sz="24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400" dirty="0" smtClean="0"/>
              <a:t>Polkuja kohtuuteen, Salo 27.9.2014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400" dirty="0" err="1"/>
              <a:t>t</a:t>
            </a:r>
            <a:r>
              <a:rPr lang="fi-FI" sz="2400" dirty="0" err="1" smtClean="0"/>
              <a:t>uuli.hirvilammi@helsinki.fi</a:t>
            </a:r>
            <a:endParaRPr lang="fi-FI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Kuva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92150"/>
            <a:ext cx="8424862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kstiruutu 5"/>
          <p:cNvSpPr txBox="1">
            <a:spLocks noChangeArrowheads="1"/>
          </p:cNvSpPr>
          <p:nvPr/>
        </p:nvSpPr>
        <p:spPr bwMode="auto">
          <a:xfrm>
            <a:off x="611188" y="908050"/>
            <a:ext cx="309721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Kelan tutkimusosasto, 2014</a:t>
            </a:r>
          </a:p>
          <a:p>
            <a:endParaRPr lang="fi-FI">
              <a:latin typeface="Calibri" pitchFamily="34" charset="0"/>
            </a:endParaRPr>
          </a:p>
          <a:p>
            <a:r>
              <a:rPr lang="fi-FI">
                <a:latin typeface="Calibri" pitchFamily="34" charset="0"/>
              </a:rPr>
              <a:t>PDF: https://helda.helsinki.fi/handle/10138/136334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i 6"/>
          <p:cNvSpPr/>
          <p:nvPr/>
        </p:nvSpPr>
        <p:spPr>
          <a:xfrm>
            <a:off x="1187450" y="1916113"/>
            <a:ext cx="6192838" cy="3744912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92275" y="2735263"/>
            <a:ext cx="4638675" cy="2620962"/>
          </a:xfrm>
        </p:spPr>
      </p:pic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fi-FI" smtClean="0"/>
              <a:t>Relationaalinen hyvinvointikäsitys</a:t>
            </a:r>
          </a:p>
        </p:txBody>
      </p:sp>
      <p:sp>
        <p:nvSpPr>
          <p:cNvPr id="8" name="Tekstiruutu 9"/>
          <p:cNvSpPr txBox="1"/>
          <p:nvPr/>
        </p:nvSpPr>
        <p:spPr>
          <a:xfrm>
            <a:off x="3203575" y="2276475"/>
            <a:ext cx="2663825" cy="4318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/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400" dirty="0">
                <a:latin typeface="Times New Roman"/>
                <a:ea typeface="ＭＳ 明朝"/>
                <a:cs typeface="Times New Roman"/>
              </a:rPr>
              <a:t>Luonnonympäristö</a:t>
            </a:r>
            <a:endParaRPr lang="fi-FI" sz="2400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9" name="Tekstiruutu 10"/>
          <p:cNvSpPr txBox="1"/>
          <p:nvPr/>
        </p:nvSpPr>
        <p:spPr>
          <a:xfrm>
            <a:off x="2951163" y="3763963"/>
            <a:ext cx="2665412" cy="576262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/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400" dirty="0">
                <a:latin typeface="Times New Roman"/>
                <a:ea typeface="ＭＳ 明朝"/>
                <a:cs typeface="Times New Roman"/>
              </a:rPr>
              <a:t>Ihmistoiminta ja hyvinvointi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Kohtuullinen elintaso</a:t>
            </a:r>
          </a:p>
        </p:txBody>
      </p:sp>
      <p:grpSp>
        <p:nvGrpSpPr>
          <p:cNvPr id="16386" name="Ryhmitä 19"/>
          <p:cNvGrpSpPr>
            <a:grpSpLocks/>
          </p:cNvGrpSpPr>
          <p:nvPr/>
        </p:nvGrpSpPr>
        <p:grpSpPr bwMode="auto">
          <a:xfrm>
            <a:off x="539750" y="1989138"/>
            <a:ext cx="6985000" cy="4103687"/>
            <a:chOff x="611562" y="2060848"/>
            <a:chExt cx="6984776" cy="4103687"/>
          </a:xfrm>
        </p:grpSpPr>
        <p:cxnSp>
          <p:nvCxnSpPr>
            <p:cNvPr id="16387" name="Suora nuoliyhdysviiva 8"/>
            <p:cNvCxnSpPr>
              <a:cxnSpLocks noChangeShapeType="1"/>
            </p:cNvCxnSpPr>
            <p:nvPr/>
          </p:nvCxnSpPr>
          <p:spPr bwMode="auto">
            <a:xfrm rot="5400000" flipH="1" flipV="1">
              <a:off x="-1439488" y="4111898"/>
              <a:ext cx="4103687" cy="1588"/>
            </a:xfrm>
            <a:prstGeom prst="straightConnector1">
              <a:avLst/>
            </a:prstGeom>
            <a:noFill/>
            <a:ln w="349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2" name="Suorakulmio 21"/>
            <p:cNvSpPr/>
            <p:nvPr/>
          </p:nvSpPr>
          <p:spPr bwMode="auto">
            <a:xfrm>
              <a:off x="756020" y="2348185"/>
              <a:ext cx="503221" cy="352901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i-FI" sz="1600" dirty="0">
                  <a:latin typeface="+mn-lt"/>
                  <a:cs typeface="+mn-cs"/>
                </a:rPr>
                <a:t>Resurssien kulutus</a:t>
              </a:r>
            </a:p>
          </p:txBody>
        </p:sp>
        <p:sp>
          <p:nvSpPr>
            <p:cNvPr id="16389" name="Suorakulmio 10"/>
            <p:cNvSpPr>
              <a:spLocks noChangeArrowheads="1"/>
            </p:cNvSpPr>
            <p:nvPr/>
          </p:nvSpPr>
          <p:spPr bwMode="auto">
            <a:xfrm>
              <a:off x="1331642" y="5013176"/>
              <a:ext cx="6264275" cy="79216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i-FI" sz="1600">
                  <a:latin typeface="Calibri" pitchFamily="34" charset="0"/>
                </a:rPr>
                <a:t>Köyhyys</a:t>
              </a:r>
            </a:p>
          </p:txBody>
        </p:sp>
        <p:sp>
          <p:nvSpPr>
            <p:cNvPr id="16390" name="Suorakulmio 11"/>
            <p:cNvSpPr>
              <a:spLocks noChangeArrowheads="1"/>
            </p:cNvSpPr>
            <p:nvPr/>
          </p:nvSpPr>
          <p:spPr bwMode="auto">
            <a:xfrm>
              <a:off x="1331642" y="2420888"/>
              <a:ext cx="6264696" cy="64807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i-FI" sz="1600">
                  <a:latin typeface="Calibri" pitchFamily="34" charset="0"/>
                </a:rPr>
                <a:t>Ylikulutus</a:t>
              </a:r>
            </a:p>
          </p:txBody>
        </p:sp>
        <p:sp>
          <p:nvSpPr>
            <p:cNvPr id="16391" name="Suorakulmio 28"/>
            <p:cNvSpPr>
              <a:spLocks noChangeArrowheads="1"/>
            </p:cNvSpPr>
            <p:nvPr/>
          </p:nvSpPr>
          <p:spPr bwMode="auto">
            <a:xfrm>
              <a:off x="1907706" y="3501008"/>
              <a:ext cx="3457647" cy="1079500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i-FI" sz="2000">
                <a:latin typeface="Calibri" pitchFamily="34" charset="0"/>
              </a:endParaRPr>
            </a:p>
            <a:p>
              <a:r>
                <a:rPr lang="fi-FI" sz="2000">
                  <a:latin typeface="Calibri" pitchFamily="34" charset="0"/>
                </a:rPr>
                <a:t>Kohtuullinen elintaso</a:t>
              </a:r>
            </a:p>
            <a:p>
              <a:endParaRPr lang="fi-FI">
                <a:latin typeface="Calibri" pitchFamily="34" charset="0"/>
              </a:endParaRPr>
            </a:p>
          </p:txBody>
        </p:sp>
        <p:sp>
          <p:nvSpPr>
            <p:cNvPr id="26" name="Ellipsi 25"/>
            <p:cNvSpPr/>
            <p:nvPr/>
          </p:nvSpPr>
          <p:spPr bwMode="auto">
            <a:xfrm>
              <a:off x="5219927" y="3140348"/>
              <a:ext cx="2231953" cy="108108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r>
                <a:rPr lang="fi-FI" sz="1600" dirty="0">
                  <a:latin typeface="+mn-lt"/>
                  <a:cs typeface="+mn-cs"/>
                </a:rPr>
                <a:t>Ekologinen kestävyys</a:t>
              </a:r>
              <a:endParaRPr lang="fi-FI" sz="1600" b="1" dirty="0">
                <a:latin typeface="+mn-lt"/>
                <a:cs typeface="+mn-cs"/>
              </a:endParaRPr>
            </a:p>
          </p:txBody>
        </p:sp>
        <p:sp>
          <p:nvSpPr>
            <p:cNvPr id="27" name="Ellipsi 26"/>
            <p:cNvSpPr/>
            <p:nvPr/>
          </p:nvSpPr>
          <p:spPr bwMode="auto">
            <a:xfrm>
              <a:off x="5219927" y="3861073"/>
              <a:ext cx="2304976" cy="10795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r>
                <a:rPr lang="fi-FI" sz="1600" b="1" dirty="0">
                  <a:latin typeface="Times" pitchFamily="18" charset="0"/>
                  <a:cs typeface="+mn-cs"/>
                </a:rPr>
                <a:t>Sosiaalinen kestävyys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Vuokaaviosymboli: Tai 3"/>
          <p:cNvSpPr>
            <a:spLocks noChangeArrowheads="1"/>
          </p:cNvSpPr>
          <p:nvPr/>
        </p:nvSpPr>
        <p:spPr bwMode="auto">
          <a:xfrm>
            <a:off x="2268538" y="2060575"/>
            <a:ext cx="4175125" cy="3816350"/>
          </a:xfrm>
          <a:prstGeom prst="flowChartOr">
            <a:avLst/>
          </a:prstGeom>
          <a:solidFill>
            <a:srgbClr val="A5C5A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fi-FI" sz="3200" b="1">
              <a:latin typeface="Times" pitchFamily="18" charset="0"/>
            </a:endParaRPr>
          </a:p>
        </p:txBody>
      </p:sp>
      <p:sp>
        <p:nvSpPr>
          <p:cNvPr id="17410" name="Tekstiruutu 4"/>
          <p:cNvSpPr txBox="1">
            <a:spLocks noChangeArrowheads="1"/>
          </p:cNvSpPr>
          <p:nvPr/>
        </p:nvSpPr>
        <p:spPr bwMode="auto">
          <a:xfrm>
            <a:off x="2700338" y="2924175"/>
            <a:ext cx="1366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Having</a:t>
            </a:r>
          </a:p>
        </p:txBody>
      </p:sp>
      <p:sp>
        <p:nvSpPr>
          <p:cNvPr id="17411" name="Tekstiruutu 5"/>
          <p:cNvSpPr txBox="1">
            <a:spLocks noChangeArrowheads="1"/>
          </p:cNvSpPr>
          <p:nvPr/>
        </p:nvSpPr>
        <p:spPr bwMode="auto">
          <a:xfrm>
            <a:off x="4572000" y="3068638"/>
            <a:ext cx="136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Doing</a:t>
            </a:r>
          </a:p>
        </p:txBody>
      </p:sp>
      <p:sp>
        <p:nvSpPr>
          <p:cNvPr id="17412" name="Tekstiruutu 6"/>
          <p:cNvSpPr txBox="1">
            <a:spLocks noChangeArrowheads="1"/>
          </p:cNvSpPr>
          <p:nvPr/>
        </p:nvSpPr>
        <p:spPr bwMode="auto">
          <a:xfrm>
            <a:off x="2843213" y="4502150"/>
            <a:ext cx="1368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Loving</a:t>
            </a:r>
          </a:p>
        </p:txBody>
      </p:sp>
      <p:sp>
        <p:nvSpPr>
          <p:cNvPr id="17413" name="Tekstiruutu 7"/>
          <p:cNvSpPr txBox="1">
            <a:spLocks noChangeArrowheads="1"/>
          </p:cNvSpPr>
          <p:nvPr/>
        </p:nvSpPr>
        <p:spPr bwMode="auto">
          <a:xfrm>
            <a:off x="4572000" y="4654550"/>
            <a:ext cx="1368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Being</a:t>
            </a:r>
          </a:p>
        </p:txBody>
      </p:sp>
      <p:sp>
        <p:nvSpPr>
          <p:cNvPr id="1741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Laaja käsitys hyvinvoinnista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dirty="0" smtClean="0"/>
              <a:t>	Erilaisten tarpeiden tunnistaminen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dirty="0" smtClean="0"/>
              <a:t>	ja monipuolinen tarpeiden tyydyttäminen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n paikkamerkki 3"/>
          <p:cNvGraphicFramePr>
            <a:graphicFrameLocks/>
          </p:cNvGraphicFramePr>
          <p:nvPr/>
        </p:nvGraphicFramePr>
        <p:xfrm>
          <a:off x="251522" y="404664"/>
          <a:ext cx="8352927" cy="608885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20811"/>
                <a:gridCol w="2669566"/>
                <a:gridCol w="4062550"/>
              </a:tblGrid>
              <a:tr h="101906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spc="0" dirty="0" smtClean="0">
                          <a:effectLst/>
                        </a:rPr>
                        <a:t>Hyvinvoinnin</a:t>
                      </a:r>
                      <a:r>
                        <a:rPr lang="fi-FI" sz="2000" b="1" spc="0" baseline="0" dirty="0" smtClean="0">
                          <a:effectLst/>
                        </a:rPr>
                        <a:t> u</a:t>
                      </a:r>
                      <a:r>
                        <a:rPr lang="fi-FI" sz="2000" b="1" spc="0" dirty="0" smtClean="0">
                          <a:effectLst/>
                        </a:rPr>
                        <a:t>lottuvuudet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spc="0" dirty="0" smtClean="0">
                          <a:effectLst/>
                        </a:rPr>
                        <a:t>Kuvaajia: Mitä ihminen</a:t>
                      </a:r>
                      <a:r>
                        <a:rPr lang="fi-FI" sz="2000" b="1" spc="0" baseline="0" dirty="0" smtClean="0">
                          <a:effectLst/>
                        </a:rPr>
                        <a:t> tarvitsee?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spc="0" dirty="0">
                          <a:effectLst/>
                        </a:rPr>
                        <a:t>Sosiaalipoliittisia edistämis- ja </a:t>
                      </a:r>
                      <a:r>
                        <a:rPr lang="fi-FI" sz="2000" b="1" spc="0" dirty="0" smtClean="0">
                          <a:effectLst/>
                        </a:rPr>
                        <a:t>säätelykeinoja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</a:tr>
              <a:tr h="50697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err="1">
                          <a:effectLst/>
                        </a:rPr>
                        <a:t>Having</a:t>
                      </a:r>
                      <a:r>
                        <a:rPr lang="fi-FI" sz="2000" b="1" dirty="0">
                          <a:effectLst/>
                        </a:rPr>
                        <a:t> </a:t>
                      </a: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–kohtuullinen</a:t>
                      </a:r>
                      <a:r>
                        <a:rPr lang="fi-FI" sz="2000" b="1" baseline="0" dirty="0" smtClean="0">
                          <a:effectLst/>
                        </a:rPr>
                        <a:t> ja oikeuden-mukainen elintaso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 Luonnonvarat: vesi, ruoka, materiaalit</a:t>
                      </a:r>
                      <a:r>
                        <a:rPr lang="fi-FI" sz="2000" b="1" baseline="0" dirty="0" smtClean="0">
                          <a:effectLst/>
                        </a:rPr>
                        <a:t> vaatteisiin, rakentamiseen ym.</a:t>
                      </a:r>
                      <a:endParaRPr lang="fi-FI" sz="2000" b="1" dirty="0" smtClean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Taloudelliset</a:t>
                      </a:r>
                      <a:r>
                        <a:rPr lang="fi-FI" sz="2000" b="1" baseline="0" dirty="0" smtClean="0">
                          <a:effectLst/>
                        </a:rPr>
                        <a:t> resurssit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 Asunto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 Energia</a:t>
                      </a: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P</a:t>
                      </a:r>
                      <a:r>
                        <a:rPr lang="fi-FI" sz="2000" b="1" dirty="0" smtClean="0">
                          <a:effectLst/>
                        </a:rPr>
                        <a:t>eruskulutus­hyödykkeet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 Riittävä </a:t>
                      </a:r>
                      <a:r>
                        <a:rPr lang="fi-FI" sz="2000" b="1" dirty="0" err="1" smtClean="0">
                          <a:effectLst/>
                        </a:rPr>
                        <a:t>perustoimeentuloturva/perustulo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marR="0" indent="-1079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</a:tabLst>
                        <a:defRPr/>
                      </a:pPr>
                      <a:r>
                        <a:rPr lang="fi-FI" sz="2000" b="1" dirty="0" smtClean="0">
                          <a:effectLst/>
                        </a:rPr>
                        <a:t>– Kulutusmaksimit</a:t>
                      </a: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–Progressiivinen</a:t>
                      </a:r>
                      <a:r>
                        <a:rPr lang="fi-FI" sz="2000" b="1" baseline="0" dirty="0" smtClean="0">
                          <a:effectLst/>
                        </a:rPr>
                        <a:t> tulo- ja varallisuusverotus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–Progressiivinen</a:t>
                      </a:r>
                      <a:r>
                        <a:rPr lang="fi-FI" sz="2000" b="1" baseline="0" dirty="0" smtClean="0">
                          <a:effectLst/>
                        </a:rPr>
                        <a:t> ympäristöverotus</a:t>
                      </a: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–Hyvinvointipalveluiden</a:t>
                      </a:r>
                      <a:r>
                        <a:rPr lang="fi-FI" sz="2000" b="1" baseline="0" dirty="0" smtClean="0">
                          <a:effectLst/>
                        </a:rPr>
                        <a:t> ylläpito ja vahvistaminen</a:t>
                      </a:r>
                      <a:endParaRPr lang="fi-FI" sz="2000" b="1" dirty="0" smtClean="0">
                        <a:effectLst/>
                      </a:endParaRP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–Sosiaalisesti ja ekologisesti kestävän yhdyskuntarakenteen ja asuntotuotannon kehittäminen ja tukeminen</a:t>
                      </a:r>
                    </a:p>
                    <a:p>
                      <a:pPr marL="107950" indent="-107950"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n paikkamerkki 3"/>
          <p:cNvGraphicFramePr>
            <a:graphicFrameLocks/>
          </p:cNvGraphicFramePr>
          <p:nvPr/>
        </p:nvGraphicFramePr>
        <p:xfrm>
          <a:off x="251520" y="1772816"/>
          <a:ext cx="8784976" cy="367240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04646"/>
                <a:gridCol w="2759850"/>
                <a:gridCol w="4320480"/>
              </a:tblGrid>
              <a:tr h="36724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err="1">
                          <a:effectLst/>
                        </a:rPr>
                        <a:t>Doing</a:t>
                      </a:r>
                      <a:r>
                        <a:rPr lang="fi-FI" sz="2000" b="1" dirty="0">
                          <a:effectLst/>
                        </a:rPr>
                        <a:t> 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–vastuullinen </a:t>
                      </a:r>
                      <a:r>
                        <a:rPr lang="fi-FI" sz="2000" b="1" dirty="0">
                          <a:effectLst/>
                        </a:rPr>
                        <a:t>ja mielekäs tekeminen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Mielekäs ansiotyö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Sosiaalinen</a:t>
                      </a:r>
                      <a:r>
                        <a:rPr lang="fi-FI" sz="2000" b="1" baseline="0" dirty="0" smtClean="0">
                          <a:effectLst/>
                        </a:rPr>
                        <a:t> ja poliittinen toiminta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 Kotityö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Koulutus ja oppiminen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 Harrastustoiminta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i-FI" sz="2000" b="1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Luonnossa tekeminen 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–Yhteiskunnallisesti hyödyllisten töiden suosiminen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–Työajan lyhentäminen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–Kulutukseen </a:t>
                      </a:r>
                      <a:r>
                        <a:rPr lang="fi-FI" sz="2000" b="1" dirty="0">
                          <a:effectLst/>
                        </a:rPr>
                        <a:t>suuntautuvan ajankäytön vähentäminen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n paikkamerkki 3"/>
          <p:cNvGraphicFramePr>
            <a:graphicFrameLocks/>
          </p:cNvGraphicFramePr>
          <p:nvPr/>
        </p:nvGraphicFramePr>
        <p:xfrm>
          <a:off x="353789" y="1268761"/>
          <a:ext cx="8466683" cy="38884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25923"/>
                <a:gridCol w="2376264"/>
                <a:gridCol w="4464496"/>
              </a:tblGrid>
              <a:tr h="388843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err="1">
                          <a:effectLst/>
                        </a:rPr>
                        <a:t>Loving</a:t>
                      </a:r>
                      <a:r>
                        <a:rPr lang="fi-FI" sz="2000" b="1" dirty="0">
                          <a:effectLst/>
                        </a:rPr>
                        <a:t> 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–yhdistävät</a:t>
                      </a:r>
                      <a:r>
                        <a:rPr lang="fi-FI" sz="2000" b="1" baseline="0" dirty="0" smtClean="0">
                          <a:effectLst/>
                        </a:rPr>
                        <a:t> ja lempeät suhteet toisiin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effectLst/>
                        </a:rPr>
                        <a:t> 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Perhe </a:t>
                      </a:r>
                      <a:r>
                        <a:rPr lang="fi-FI" sz="2000" b="1" dirty="0">
                          <a:effectLst/>
                        </a:rPr>
                        <a:t>ja suku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Ystävyyssuhteet 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Paikallisyhteisöt</a:t>
                      </a:r>
                      <a:r>
                        <a:rPr lang="fi-FI" sz="2000" b="1" baseline="0" dirty="0" smtClean="0">
                          <a:effectLst/>
                        </a:rPr>
                        <a:t> ja y</a:t>
                      </a:r>
                      <a:r>
                        <a:rPr lang="fi-FI" sz="2000" b="1" dirty="0" smtClean="0">
                          <a:effectLst/>
                        </a:rPr>
                        <a:t>hteiskunta 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r>
                        <a:rPr lang="fi-FI" sz="2000" b="1" dirty="0" smtClean="0">
                          <a:effectLst/>
                        </a:rPr>
                        <a:t>Globaali yhteisö</a:t>
                      </a:r>
                      <a:r>
                        <a:rPr lang="fi-FI" sz="2000" b="1" baseline="0" dirty="0" smtClean="0">
                          <a:effectLst/>
                        </a:rPr>
                        <a:t> ja t</a:t>
                      </a:r>
                      <a:r>
                        <a:rPr lang="fi-FI" sz="2000" b="1" dirty="0" smtClean="0">
                          <a:effectLst/>
                        </a:rPr>
                        <a:t>ulevat </a:t>
                      </a:r>
                      <a:r>
                        <a:rPr lang="fi-FI" sz="2000" b="1" dirty="0">
                          <a:effectLst/>
                        </a:rPr>
                        <a:t>sukupolvet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Luonto ja m</a:t>
                      </a:r>
                      <a:r>
                        <a:rPr lang="fi-FI" sz="2000" b="1" dirty="0" smtClean="0">
                          <a:effectLst/>
                        </a:rPr>
                        <a:t>uut </a:t>
                      </a:r>
                      <a:r>
                        <a:rPr lang="fi-FI" sz="2000" b="1" dirty="0">
                          <a:effectLst/>
                        </a:rPr>
                        <a:t>eläinlajit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–Hoivan</a:t>
                      </a:r>
                      <a:r>
                        <a:rPr lang="fi-FI" sz="2000" b="1" baseline="0" dirty="0" smtClean="0">
                          <a:effectLst/>
                        </a:rPr>
                        <a:t> tukeminen ja mahdollistaminen</a:t>
                      </a:r>
                      <a:endParaRPr lang="fi-FI" sz="2000" b="1" dirty="0" smtClean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–Yhteisyyttä </a:t>
                      </a:r>
                      <a:r>
                        <a:rPr lang="fi-FI" sz="2000" b="1" dirty="0">
                          <a:effectLst/>
                        </a:rPr>
                        <a:t>ja paikallisyhteisöjä </a:t>
                      </a:r>
                      <a:r>
                        <a:rPr lang="fi-FI" sz="2000" b="1" dirty="0" smtClean="0">
                          <a:effectLst/>
                        </a:rPr>
                        <a:t>vahvistava sosiaaliturva ja palvelut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 smtClean="0">
                          <a:effectLst/>
                        </a:rPr>
                        <a:t>–Luontosuhteen </a:t>
                      </a:r>
                      <a:r>
                        <a:rPr lang="fi-FI" sz="2000" b="1" dirty="0">
                          <a:effectLst/>
                        </a:rPr>
                        <a:t>vaaliminen sosiaali- ja terveyspalveluissa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fi-FI" sz="2000" b="1" dirty="0">
                          <a:effectLst/>
                        </a:rPr>
                        <a:t> 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n paikkamerkki 3"/>
          <p:cNvGraphicFramePr>
            <a:graphicFrameLocks/>
          </p:cNvGraphicFramePr>
          <p:nvPr/>
        </p:nvGraphicFramePr>
        <p:xfrm>
          <a:off x="323528" y="476672"/>
          <a:ext cx="8424936" cy="409427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34783"/>
                <a:gridCol w="3045737"/>
                <a:gridCol w="3744416"/>
              </a:tblGrid>
              <a:tr h="316835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err="1">
                          <a:effectLst/>
                        </a:rPr>
                        <a:t>Being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–tietoinen läsnäolo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effectLst/>
                        </a:rPr>
                        <a:t> 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Hyvä fyysinen ja psyykkinen terveys</a:t>
                      </a: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-</a:t>
                      </a:r>
                      <a:r>
                        <a:rPr lang="fi-FI" sz="2000" b="1" baseline="0" dirty="0" smtClean="0">
                          <a:effectLst/>
                        </a:rPr>
                        <a:t> Mahdollisuus itsensä </a:t>
                      </a:r>
                      <a:r>
                        <a:rPr lang="fi-FI" sz="2000" b="1" dirty="0" smtClean="0">
                          <a:effectLst/>
                        </a:rPr>
                        <a:t>toteuttamiseen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baseline="0" dirty="0" smtClean="0">
                          <a:effectLst/>
                        </a:rPr>
                        <a:t>- Luovuus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2000" b="1" baseline="0" dirty="0" smtClean="0">
                          <a:effectLst/>
                        </a:rPr>
                        <a:t>- Pyrkimys tyyneyteen ja epäitsekkyyteen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2000" b="1" dirty="0" smtClean="0">
                          <a:effectLst/>
                        </a:rPr>
                        <a:t>- Kokemus kokonaisena</a:t>
                      </a:r>
                      <a:r>
                        <a:rPr lang="fi-FI" sz="2000" b="1" baseline="0" dirty="0" smtClean="0">
                          <a:effectLst/>
                        </a:rPr>
                        <a:t> olemisesta, elämänilosta ja omavaraisuudesta</a:t>
                      </a:r>
                      <a:r>
                        <a:rPr lang="fi-FI" sz="2000" b="1" dirty="0" smtClean="0">
                          <a:effectLst/>
                        </a:rPr>
                        <a:t> 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effectLst/>
                        </a:rPr>
                        <a:t> 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–Hitaan ja kohtuullisen elämän arvostaminen</a:t>
                      </a:r>
                      <a:r>
                        <a:rPr lang="fi-FI" sz="2000" b="1" baseline="0" dirty="0" smtClean="0">
                          <a:effectLst/>
                        </a:rPr>
                        <a:t> </a:t>
                      </a:r>
                      <a:endParaRPr lang="fi-FI" sz="2000" b="1" dirty="0">
                        <a:effectLst/>
                      </a:endParaRPr>
                    </a:p>
                    <a:p>
                      <a:pPr marL="107950" indent="-10795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 smtClean="0">
                          <a:effectLst/>
                        </a:rPr>
                        <a:t>–Sosiaaliturvan </a:t>
                      </a:r>
                      <a:r>
                        <a:rPr lang="fi-FI" sz="2000" b="1" dirty="0">
                          <a:effectLst/>
                        </a:rPr>
                        <a:t>lainsäädännön ja toimeenpanon </a:t>
                      </a:r>
                      <a:r>
                        <a:rPr lang="fi-FI" sz="2000" b="1" dirty="0" smtClean="0">
                          <a:effectLst/>
                        </a:rPr>
                        <a:t>yksinkertaistaminen</a:t>
                      </a:r>
                      <a:r>
                        <a:rPr lang="fi-FI" sz="2000" b="1" dirty="0">
                          <a:effectLst/>
                        </a:rPr>
                        <a:t> </a:t>
                      </a:r>
                      <a:endParaRPr lang="fi-FI" sz="2000" b="1" dirty="0">
                        <a:solidFill>
                          <a:srgbClr val="000000"/>
                        </a:solidFill>
                        <a:effectLst/>
                        <a:latin typeface="MetaCondNormalLF-Roman"/>
                        <a:ea typeface="Times New Roman"/>
                        <a:cs typeface="MetaCondNormalLF-Roman"/>
                      </a:endParaRPr>
                    </a:p>
                  </a:txBody>
                  <a:tcPr marL="35459" marR="35459" marT="35459" marB="35459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Lähteitä</a:t>
            </a:r>
          </a:p>
        </p:txBody>
      </p:sp>
      <p:pic>
        <p:nvPicPr>
          <p:cNvPr id="22530" name="Sisällön paikkamerkki 2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9000" b="9000"/>
          <a:stretch>
            <a:fillRect/>
          </a:stretch>
        </p:blipFill>
        <p:spPr>
          <a:xfrm>
            <a:off x="4284663" y="1341438"/>
            <a:ext cx="4686300" cy="5327650"/>
          </a:xfrm>
        </p:spPr>
      </p:pic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341438"/>
            <a:ext cx="3744912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755650" y="5229225"/>
            <a:ext cx="3095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>
                <a:latin typeface="Calibri" pitchFamily="34" charset="0"/>
              </a:rPr>
              <a:t>Kelan tutkimuosasto, 2012</a:t>
            </a:r>
          </a:p>
          <a:p>
            <a:pPr algn="ctr"/>
            <a:endParaRPr lang="fi-FI">
              <a:latin typeface="Calibri" pitchFamily="34" charset="0"/>
            </a:endParaRPr>
          </a:p>
          <a:p>
            <a:pPr algn="ctr"/>
            <a:r>
              <a:rPr lang="fi-FI">
                <a:latin typeface="Calibri" pitchFamily="34" charset="0"/>
              </a:rPr>
              <a:t>PDF:https://helda.helsinki.fi/handle/10138/34643</a:t>
            </a:r>
          </a:p>
        </p:txBody>
      </p:sp>
      <p:sp>
        <p:nvSpPr>
          <p:cNvPr id="22533" name="Tekstiruutu 3"/>
          <p:cNvSpPr txBox="1">
            <a:spLocks noChangeArrowheads="1"/>
          </p:cNvSpPr>
          <p:nvPr/>
        </p:nvSpPr>
        <p:spPr bwMode="auto">
          <a:xfrm>
            <a:off x="4500563" y="5229225"/>
            <a:ext cx="4103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Kelan tutkimusosasto, 2014</a:t>
            </a:r>
          </a:p>
          <a:p>
            <a:endParaRPr lang="fi-FI">
              <a:latin typeface="Calibri" pitchFamily="34" charset="0"/>
            </a:endParaRPr>
          </a:p>
          <a:p>
            <a:r>
              <a:rPr lang="fi-FI">
                <a:latin typeface="Calibri" pitchFamily="34" charset="0"/>
              </a:rPr>
              <a:t>PDF: https://helda.helsinki.fi/handle/10138/45298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60</Words>
  <Application>Microsoft Macintosh PowerPoint</Application>
  <PresentationFormat>Näytössä katseltava diaesitys (4:3)</PresentationFormat>
  <Paragraphs>41</Paragraphs>
  <Slides>10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Suunnittelumalli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Calibri</vt:lpstr>
      <vt:lpstr>Arial</vt:lpstr>
      <vt:lpstr>Times New Roman</vt:lpstr>
      <vt:lpstr>ＭＳ 明朝</vt:lpstr>
      <vt:lpstr>Times</vt:lpstr>
      <vt:lpstr>Office Theme</vt:lpstr>
      <vt:lpstr>Hyvinvointia kestävästi</vt:lpstr>
      <vt:lpstr>Relationaalinen hyvinvointikäsitys</vt:lpstr>
      <vt:lpstr>Kohtuullinen elintaso</vt:lpstr>
      <vt:lpstr>Laaja käsitys hyvinvoinnista</vt:lpstr>
      <vt:lpstr>Dia 5</vt:lpstr>
      <vt:lpstr>Dia 6</vt:lpstr>
      <vt:lpstr>Dia 7</vt:lpstr>
      <vt:lpstr>Dia 8</vt:lpstr>
      <vt:lpstr>Lähteitä</vt:lpstr>
      <vt:lpstr>Dia 10</vt:lpstr>
    </vt:vector>
  </TitlesOfParts>
  <Company>University of Helsinki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Kestävän hyvinvoinnin tavoittelu</dc:title>
  <dc:creator>Hirvilammi, Tuuli I</dc:creator>
  <cp:lastModifiedBy>Paula Hartman</cp:lastModifiedBy>
  <cp:revision>15</cp:revision>
  <dcterms:created xsi:type="dcterms:W3CDTF">2014-04-25T10:14:23Z</dcterms:created>
  <dcterms:modified xsi:type="dcterms:W3CDTF">2014-11-30T20:39:51Z</dcterms:modified>
</cp:coreProperties>
</file>